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593" r:id="rId2"/>
    <p:sldId id="735" r:id="rId3"/>
    <p:sldId id="808" r:id="rId4"/>
    <p:sldId id="809" r:id="rId5"/>
    <p:sldId id="813" r:id="rId6"/>
    <p:sldId id="810" r:id="rId7"/>
    <p:sldId id="833" r:id="rId8"/>
    <p:sldId id="832" r:id="rId9"/>
    <p:sldId id="812" r:id="rId10"/>
    <p:sldId id="815" r:id="rId11"/>
    <p:sldId id="834" r:id="rId12"/>
    <p:sldId id="814" r:id="rId13"/>
    <p:sldId id="816" r:id="rId14"/>
    <p:sldId id="835" r:id="rId15"/>
    <p:sldId id="738" r:id="rId16"/>
    <p:sldId id="831" r:id="rId17"/>
    <p:sldId id="739" r:id="rId18"/>
    <p:sldId id="836" r:id="rId19"/>
    <p:sldId id="820" r:id="rId20"/>
    <p:sldId id="819" r:id="rId21"/>
    <p:sldId id="821" r:id="rId22"/>
    <p:sldId id="740" r:id="rId23"/>
    <p:sldId id="822" r:id="rId24"/>
    <p:sldId id="823" r:id="rId25"/>
    <p:sldId id="824" r:id="rId26"/>
    <p:sldId id="825" r:id="rId27"/>
    <p:sldId id="826" r:id="rId28"/>
    <p:sldId id="82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6" autoAdjust="0"/>
    <p:restoredTop sz="91293" autoAdjust="0"/>
  </p:normalViewPr>
  <p:slideViewPr>
    <p:cSldViewPr snapToGrid="0">
      <p:cViewPr varScale="1">
        <p:scale>
          <a:sx n="100" d="100"/>
          <a:sy n="100" d="100"/>
        </p:scale>
        <p:origin x="160" y="4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3M</a:t>
            </a:r>
            <a:r>
              <a:rPr lang="en-US" baseline="0" dirty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5/13/24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5/13/24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5/13/24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5/13/24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5/13/24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5/13/24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dirty="0"/>
              <a:t>Dictionary Based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E1E62-86D5-564A-87AA-233D2A9463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3E53E6-5D99-C34E-8350-A2374AD50F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3547" y="1496626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4600" y="1163542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7650"/>
              </p:ext>
            </p:extLst>
          </p:nvPr>
        </p:nvGraphicFramePr>
        <p:xfrm>
          <a:off x="2585702" y="3119784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2584356" y="2075086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11C58D-8320-694F-9D2F-F704AAAC831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C46A7B-29FB-DD42-95C7-E7F38E65E58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strike="sngStrike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strike="sngStrike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strike="sngStrike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bit more complex polarity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088" y="1674845"/>
            <a:ext cx="62337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 polarized word from a lexicon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“context cluster” – </a:t>
            </a:r>
            <a:r>
              <a:rPr lang="en-US" sz="1500" b="1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words previous &amp; 2 words after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Neutral Words </a:t>
            </a:r>
          </a:p>
          <a:p>
            <a:pPr marL="800100" lvl="1" indent="-342900" defTabSz="457200">
              <a:buAutoNum type="arabicPeriod"/>
            </a:pP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Amplifiers “very”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d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e-amplifiers i.e. “hardly”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i.e. “not”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 Values 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Neutral Words = 0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Amplifiers = 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De-amplifiers = -0.8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= -1 * 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 Values</a:t>
            </a:r>
          </a:p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Divide Sum by sqrt of word count </a:t>
            </a: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– accounts for length of document “how dense the polarity is”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C52BC-3A2D-2D4F-9863-A1066DAB60F6}"/>
              </a:ext>
            </a:extLst>
          </p:cNvPr>
          <p:cNvSpPr/>
          <p:nvPr/>
        </p:nvSpPr>
        <p:spPr>
          <a:xfrm>
            <a:off x="516835" y="5486400"/>
            <a:ext cx="7998515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open ﻿</a:t>
            </a:r>
            <a:r>
              <a:rPr lang="en-US" dirty="0" err="1"/>
              <a:t>A_polarity_math.R</a:t>
            </a:r>
            <a:r>
              <a:rPr lang="en-US" dirty="0"/>
              <a:t> to see it in action.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12FC4-D092-D941-8D15-6CFBCAEA270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689052-05DB-1D4B-A1AF-66A6E44306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4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Tidy Data Formats are structured differently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336"/>
              </p:ext>
            </p:extLst>
          </p:nvPr>
        </p:nvGraphicFramePr>
        <p:xfrm>
          <a:off x="937517" y="2220280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937517" y="1840049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869862" y="3065064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52005"/>
              </p:ext>
            </p:extLst>
          </p:nvPr>
        </p:nvGraphicFramePr>
        <p:xfrm>
          <a:off x="5369425" y="1915480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383320" y="1535248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5350903" y="4971662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921767" y="4971662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935077" y="5140625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97" y="141206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Our words  are less diverse than we think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593976"/>
            <a:ext cx="8446167" cy="510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Follows a predictable pattern.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19148" y="193703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Another Example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F19589-F4F2-C44D-8682-D4C73D133BE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9F794A-1735-C748-A1C4-E87AAEC8E98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588035"/>
            <a:ext cx="6315075" cy="39433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8A8B8-B746-EF49-AA0A-1EB9AE31C3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861DD3-4CF5-3F4B-96A7-76FFEDD98FCF}"/>
              </a:ext>
            </a:extLst>
          </p:cNvPr>
          <p:cNvCxnSpPr/>
          <p:nvPr/>
        </p:nvCxnSpPr>
        <p:spPr>
          <a:xfrm>
            <a:off x="7846681" y="4987978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/>
              <a:t>Sentiment the Tidy Way uses joins with existing lexicons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40748-A370-1D4A-98B6-ED80AB5416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05A55E-4150-BB40-9C65-8A5E00B89C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6E390-18F6-A246-88BD-A9E4B309D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5" y="1461052"/>
            <a:ext cx="3982830" cy="2259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35328F-AF7E-0541-9110-C18A28A41A99}"/>
              </a:ext>
            </a:extLst>
          </p:cNvPr>
          <p:cNvSpPr txBox="1"/>
          <p:nvPr/>
        </p:nvSpPr>
        <p:spPr>
          <a:xfrm>
            <a:off x="159026" y="111318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6782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F1A01-EF4E-D54D-B2C9-8019EF4175BD}"/>
              </a:ext>
            </a:extLst>
          </p:cNvPr>
          <p:cNvSpPr txBox="1"/>
          <p:nvPr/>
        </p:nvSpPr>
        <p:spPr>
          <a:xfrm>
            <a:off x="4287078" y="113306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2477 Words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0560B-4DD8-A74F-9054-1901BAABD543}"/>
              </a:ext>
            </a:extLst>
          </p:cNvPr>
          <p:cNvSpPr txBox="1"/>
          <p:nvPr/>
        </p:nvSpPr>
        <p:spPr>
          <a:xfrm>
            <a:off x="2614156" y="374525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4463 Words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973D3-26B1-E943-97B5-013D927E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22" y="4063302"/>
            <a:ext cx="3280465" cy="1979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8646C-C76C-974A-B2E7-8CB3819C5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55" y="1475961"/>
            <a:ext cx="3479634" cy="1969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301491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4888847" y="3748414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201746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5821512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94797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3816048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689158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535932" y="2331056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535932" y="4289168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4759923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4765306" y="5896041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4759923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287056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5778230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9336CA-8127-BF44-A48A-36CC0EE8E7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7626E-DBB5-4F4C-96C2-634956D785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22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      		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3503256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383752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38375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C8824-A3E3-FB40-8E22-9483F34431DB}"/>
              </a:ext>
            </a:extLst>
          </p:cNvPr>
          <p:cNvSpPr txBox="1"/>
          <p:nvPr/>
        </p:nvSpPr>
        <p:spPr>
          <a:xfrm>
            <a:off x="0" y="4767080"/>
            <a:ext cx="5512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Due to some changes, the first time you use a sentiment lexicon, you will be asked to download.  This is due to licensing.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94269-6EE7-6E4A-8457-1AB66B74C1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D010C0-11BF-7943-8EB6-72C01AFB18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0D19-F64B-6A45-851D-55A85B3D9FDB}"/>
              </a:ext>
            </a:extLst>
          </p:cNvPr>
          <p:cNvCxnSpPr/>
          <p:nvPr/>
        </p:nvCxnSpPr>
        <p:spPr>
          <a:xfrm flipV="1">
            <a:off x="3670852" y="3684104"/>
            <a:ext cx="2703444" cy="4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 with our feelings…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B_sentimentAnalysis.R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CA7B8-3313-0F4F-BF24-7077EDFE23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F1335-2432-8040-9F2F-CD347B28B0C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ADER Sentiment Analysis: A Complete Guide, Algo Trading and More">
            <a:extLst>
              <a:ext uri="{FF2B5EF4-FFF2-40B4-BE49-F238E27FC236}">
                <a16:creationId xmlns:a16="http://schemas.microsoft.com/office/drawing/2014/main" id="{BC90D072-1358-E8EB-4272-F7D8FB19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37052"/>
            <a:ext cx="4380624" cy="33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00363F-ADF3-B845-8B94-BD9FEE2E13F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C8155-D7EA-2D49-B264-A290B064130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4494A-39FE-6544-9954-FBC7A0323E1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Qdap’s</a:t>
            </a:r>
            <a:r>
              <a:rPr lang="en-US" dirty="0">
                <a:solidFill>
                  <a:schemeClr val="bg1"/>
                </a:solidFill>
              </a:rPr>
              <a:t> polarity function calculates -0.409 for “Starboy” lyrics.</a:t>
            </a:r>
          </a:p>
        </p:txBody>
      </p:sp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Although less sophisticated &amp; the scale is different, </a:t>
            </a:r>
            <a:r>
              <a:rPr lang="en-US" dirty="0" err="1">
                <a:solidFill>
                  <a:schemeClr val="bg1"/>
                </a:solidFill>
              </a:rPr>
              <a:t>tidytext’s</a:t>
            </a:r>
            <a:r>
              <a:rPr lang="en-US" dirty="0">
                <a:solidFill>
                  <a:schemeClr val="bg1"/>
                </a:solidFill>
              </a:rPr>
              <a:t> polarity is still negative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183820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144582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244372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186767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2389176"/>
            <a:ext cx="3457514" cy="107238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C630E9-D875-9B49-B6EF-45A770BACF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DED2E-E8E5-D941-94CD-5D0BE3FABA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recreate </a:t>
            </a:r>
            <a:r>
              <a:rPr lang="en-US" dirty="0" err="1"/>
              <a:t>Plutchik’s</a:t>
            </a:r>
            <a:r>
              <a:rPr lang="en-US" dirty="0"/>
              <a:t> Wheel of Emotions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 to the script!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89D539-B4CA-C64C-884A-FE1B3031AB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9311DE-7101-984D-8819-B840F6524F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see </a:t>
            </a:r>
            <a:r>
              <a:rPr lang="en-US" dirty="0" err="1"/>
              <a:t>Zipf’s</a:t>
            </a:r>
            <a:r>
              <a:rPr lang="en-US" dirty="0"/>
              <a:t> law in linguistics?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2" y="5499847"/>
            <a:ext cx="6550134" cy="6051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Therefore, even if we know 000s of words, we will use as few as possible to communicate.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of Least Effort 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seek to minimize effort for a task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4A0F86-FD70-724B-A313-E5656060A23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7DB0C-79A2-584C-B4D7-6E6B58E2915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6207</TotalTime>
  <Words>1069</Words>
  <Application>Microsoft Macintosh PowerPoint</Application>
  <PresentationFormat>On-screen Show (4:3)</PresentationFormat>
  <Paragraphs>290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 Unicode MS</vt:lpstr>
      <vt:lpstr>Arial</vt:lpstr>
      <vt:lpstr>Calibri</vt:lpstr>
      <vt:lpstr>Consolas</vt:lpstr>
      <vt:lpstr>1_Office Theme</vt:lpstr>
      <vt:lpstr>Text Mining &amp; NLP Dictionary Based Sentiment Analysis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Simple Sentiment Polarity</vt:lpstr>
      <vt:lpstr>Differences between Polarity &amp; Emotion</vt:lpstr>
      <vt:lpstr>Differences between Polarity &amp; Emotion</vt:lpstr>
      <vt:lpstr>A bit more complex polarity</vt:lpstr>
      <vt:lpstr>In reality sentiment is more complex.</vt:lpstr>
      <vt:lpstr>In reality sentiment is more complex.</vt:lpstr>
      <vt:lpstr>Kanjoya’s Experience Corpus</vt:lpstr>
      <vt:lpstr>Tidy Data Formats are structured differently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Let’s recreate Plutchik’s Wheel of Emotions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350</cp:revision>
  <dcterms:created xsi:type="dcterms:W3CDTF">2018-05-23T17:24:59Z</dcterms:created>
  <dcterms:modified xsi:type="dcterms:W3CDTF">2024-05-14T04:03:26Z</dcterms:modified>
</cp:coreProperties>
</file>